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08" r:id="rId1"/>
  </p:sldMasterIdLst>
  <p:notesMasterIdLst>
    <p:notesMasterId r:id="rId18"/>
  </p:notesMasterIdLst>
  <p:sldIdLst>
    <p:sldId id="285" r:id="rId2"/>
    <p:sldId id="283" r:id="rId3"/>
    <p:sldId id="286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3" r:id="rId12"/>
    <p:sldId id="266" r:id="rId13"/>
    <p:sldId id="267" r:id="rId14"/>
    <p:sldId id="268" r:id="rId15"/>
    <p:sldId id="264" r:id="rId16"/>
    <p:sldId id="269" r:id="rId17"/>
  </p:sldIdLst>
  <p:sldSz cx="12192000" cy="6858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876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573B59-3B2F-41D8-9502-7463FF484C51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PT"/>
        </a:p>
      </dgm:t>
    </dgm:pt>
    <dgm:pt modelId="{BE4AF0D9-2FFB-47ED-809E-7F52F51ECB19}">
      <dgm:prSet/>
      <dgm:spPr/>
      <dgm:t>
        <a:bodyPr/>
        <a:lstStyle/>
        <a:p>
          <a:pPr rtl="0"/>
          <a:r>
            <a:rPr lang="pt-PT" dirty="0" smtClean="0"/>
            <a:t>Partilha das despesas pelas entidades;</a:t>
          </a:r>
          <a:endParaRPr lang="pt-PT" dirty="0"/>
        </a:p>
      </dgm:t>
    </dgm:pt>
    <dgm:pt modelId="{3964A46D-C9DB-4FEB-8A33-ECAA7167246B}" type="parTrans" cxnId="{39AA8ADF-5C8A-4AC5-893F-49C15ED72C11}">
      <dgm:prSet/>
      <dgm:spPr/>
      <dgm:t>
        <a:bodyPr/>
        <a:lstStyle/>
        <a:p>
          <a:endParaRPr lang="pt-PT"/>
        </a:p>
      </dgm:t>
    </dgm:pt>
    <dgm:pt modelId="{08C3E48A-BD78-474A-9772-2F29AB7C5DCF}" type="sibTrans" cxnId="{39AA8ADF-5C8A-4AC5-893F-49C15ED72C11}">
      <dgm:prSet/>
      <dgm:spPr/>
      <dgm:t>
        <a:bodyPr/>
        <a:lstStyle/>
        <a:p>
          <a:endParaRPr lang="pt-PT"/>
        </a:p>
      </dgm:t>
    </dgm:pt>
    <dgm:pt modelId="{B22090A0-3F2A-46ED-B786-52401AAEA68B}">
      <dgm:prSet/>
      <dgm:spPr/>
      <dgm:t>
        <a:bodyPr/>
        <a:lstStyle/>
        <a:p>
          <a:pPr rtl="0"/>
          <a:r>
            <a:rPr lang="pt-PT" dirty="0" smtClean="0"/>
            <a:t>Investimento menor           </a:t>
          </a:r>
        </a:p>
        <a:p>
          <a:pPr rtl="0"/>
          <a:endParaRPr lang="pt-PT" dirty="0" smtClean="0"/>
        </a:p>
        <a:p>
          <a:pPr rtl="0"/>
          <a:r>
            <a:rPr lang="pt-PT" dirty="0" smtClean="0"/>
            <a:t>Menor financiamento;</a:t>
          </a:r>
          <a:endParaRPr lang="pt-PT" dirty="0"/>
        </a:p>
      </dgm:t>
    </dgm:pt>
    <dgm:pt modelId="{6F5F6344-CD33-4663-BC8A-C308647495D3}" type="parTrans" cxnId="{AE929751-FEB8-4A97-9519-D9797E1A403C}">
      <dgm:prSet/>
      <dgm:spPr/>
      <dgm:t>
        <a:bodyPr/>
        <a:lstStyle/>
        <a:p>
          <a:endParaRPr lang="pt-PT"/>
        </a:p>
      </dgm:t>
    </dgm:pt>
    <dgm:pt modelId="{B754AF41-980A-48A8-B0A4-0C9D9D4402ED}" type="sibTrans" cxnId="{AE929751-FEB8-4A97-9519-D9797E1A403C}">
      <dgm:prSet/>
      <dgm:spPr/>
      <dgm:t>
        <a:bodyPr/>
        <a:lstStyle/>
        <a:p>
          <a:endParaRPr lang="pt-PT"/>
        </a:p>
      </dgm:t>
    </dgm:pt>
    <dgm:pt modelId="{BDEB8885-A0F2-418C-AD7A-6591014A7E37}">
      <dgm:prSet/>
      <dgm:spPr/>
      <dgm:t>
        <a:bodyPr/>
        <a:lstStyle/>
        <a:p>
          <a:pPr rtl="0"/>
          <a:r>
            <a:rPr lang="pt-PT" smtClean="0"/>
            <a:t>Acesso a um conjunto de capitais mais adequados                   ao financiamento;</a:t>
          </a:r>
          <a:endParaRPr lang="pt-PT"/>
        </a:p>
      </dgm:t>
    </dgm:pt>
    <dgm:pt modelId="{1CF8CB83-8A95-48B6-AE2C-8636AB51A60A}" type="parTrans" cxnId="{490B95EA-2997-4044-8308-28F62D6DEB3D}">
      <dgm:prSet/>
      <dgm:spPr/>
      <dgm:t>
        <a:bodyPr/>
        <a:lstStyle/>
        <a:p>
          <a:endParaRPr lang="pt-PT"/>
        </a:p>
      </dgm:t>
    </dgm:pt>
    <dgm:pt modelId="{6E0F9CE6-F617-43F3-8294-16C88E425E12}" type="sibTrans" cxnId="{490B95EA-2997-4044-8308-28F62D6DEB3D}">
      <dgm:prSet/>
      <dgm:spPr/>
      <dgm:t>
        <a:bodyPr/>
        <a:lstStyle/>
        <a:p>
          <a:endParaRPr lang="pt-PT"/>
        </a:p>
      </dgm:t>
    </dgm:pt>
    <dgm:pt modelId="{29FAA94B-9BD1-4D8E-A676-5087AA56C7B9}" type="pres">
      <dgm:prSet presAssocID="{1F573B59-3B2F-41D8-9502-7463FF484C51}" presName="diagram" presStyleCnt="0">
        <dgm:presLayoutVars>
          <dgm:dir/>
          <dgm:resizeHandles val="exact"/>
        </dgm:presLayoutVars>
      </dgm:prSet>
      <dgm:spPr/>
    </dgm:pt>
    <dgm:pt modelId="{C4DAE0B1-D285-40E4-A32E-22DAB873FA8D}" type="pres">
      <dgm:prSet presAssocID="{BE4AF0D9-2FFB-47ED-809E-7F52F51ECB19}" presName="node" presStyleLbl="node1" presStyleIdx="0" presStyleCnt="3">
        <dgm:presLayoutVars>
          <dgm:bulletEnabled val="1"/>
        </dgm:presLayoutVars>
      </dgm:prSet>
      <dgm:spPr/>
    </dgm:pt>
    <dgm:pt modelId="{78E81CA3-F2B5-4718-A776-1E20DBFBBB9B}" type="pres">
      <dgm:prSet presAssocID="{08C3E48A-BD78-474A-9772-2F29AB7C5DCF}" presName="sibTrans" presStyleCnt="0"/>
      <dgm:spPr/>
    </dgm:pt>
    <dgm:pt modelId="{666703CC-500F-4314-903E-3ED2049283D1}" type="pres">
      <dgm:prSet presAssocID="{B22090A0-3F2A-46ED-B786-52401AAEA68B}" presName="node" presStyleLbl="node1" presStyleIdx="1" presStyleCnt="3" custScaleX="120701" custLinFactNeighborX="-2440" custLinFactNeighborY="-3118">
        <dgm:presLayoutVars>
          <dgm:bulletEnabled val="1"/>
        </dgm:presLayoutVars>
      </dgm:prSet>
      <dgm:spPr/>
    </dgm:pt>
    <dgm:pt modelId="{75D69242-E6DA-4B5C-A0F5-BCE1B5F85DA4}" type="pres">
      <dgm:prSet presAssocID="{B754AF41-980A-48A8-B0A4-0C9D9D4402ED}" presName="sibTrans" presStyleCnt="0"/>
      <dgm:spPr/>
    </dgm:pt>
    <dgm:pt modelId="{18A7CEEE-71DD-4CC0-A849-F91C7EAD159D}" type="pres">
      <dgm:prSet presAssocID="{BDEB8885-A0F2-418C-AD7A-6591014A7E37}" presName="node" presStyleLbl="node1" presStyleIdx="2" presStyleCnt="3">
        <dgm:presLayoutVars>
          <dgm:bulletEnabled val="1"/>
        </dgm:presLayoutVars>
      </dgm:prSet>
      <dgm:spPr/>
    </dgm:pt>
  </dgm:ptLst>
  <dgm:cxnLst>
    <dgm:cxn modelId="{6B089E85-8564-44A6-B64F-92478549612B}" type="presOf" srcId="{1F573B59-3B2F-41D8-9502-7463FF484C51}" destId="{29FAA94B-9BD1-4D8E-A676-5087AA56C7B9}" srcOrd="0" destOrd="0" presId="urn:microsoft.com/office/officeart/2005/8/layout/default"/>
    <dgm:cxn modelId="{490B95EA-2997-4044-8308-28F62D6DEB3D}" srcId="{1F573B59-3B2F-41D8-9502-7463FF484C51}" destId="{BDEB8885-A0F2-418C-AD7A-6591014A7E37}" srcOrd="2" destOrd="0" parTransId="{1CF8CB83-8A95-48B6-AE2C-8636AB51A60A}" sibTransId="{6E0F9CE6-F617-43F3-8294-16C88E425E12}"/>
    <dgm:cxn modelId="{2E348D90-5039-436F-9CB4-F3204406A520}" type="presOf" srcId="{BE4AF0D9-2FFB-47ED-809E-7F52F51ECB19}" destId="{C4DAE0B1-D285-40E4-A32E-22DAB873FA8D}" srcOrd="0" destOrd="0" presId="urn:microsoft.com/office/officeart/2005/8/layout/default"/>
    <dgm:cxn modelId="{B5C13E8A-B200-4FE7-928E-1B5E6B7156EB}" type="presOf" srcId="{B22090A0-3F2A-46ED-B786-52401AAEA68B}" destId="{666703CC-500F-4314-903E-3ED2049283D1}" srcOrd="0" destOrd="0" presId="urn:microsoft.com/office/officeart/2005/8/layout/default"/>
    <dgm:cxn modelId="{AE929751-FEB8-4A97-9519-D9797E1A403C}" srcId="{1F573B59-3B2F-41D8-9502-7463FF484C51}" destId="{B22090A0-3F2A-46ED-B786-52401AAEA68B}" srcOrd="1" destOrd="0" parTransId="{6F5F6344-CD33-4663-BC8A-C308647495D3}" sibTransId="{B754AF41-980A-48A8-B0A4-0C9D9D4402ED}"/>
    <dgm:cxn modelId="{E1B704BA-BF48-402C-9932-EE067DAEAA36}" type="presOf" srcId="{BDEB8885-A0F2-418C-AD7A-6591014A7E37}" destId="{18A7CEEE-71DD-4CC0-A849-F91C7EAD159D}" srcOrd="0" destOrd="0" presId="urn:microsoft.com/office/officeart/2005/8/layout/default"/>
    <dgm:cxn modelId="{39AA8ADF-5C8A-4AC5-893F-49C15ED72C11}" srcId="{1F573B59-3B2F-41D8-9502-7463FF484C51}" destId="{BE4AF0D9-2FFB-47ED-809E-7F52F51ECB19}" srcOrd="0" destOrd="0" parTransId="{3964A46D-C9DB-4FEB-8A33-ECAA7167246B}" sibTransId="{08C3E48A-BD78-474A-9772-2F29AB7C5DCF}"/>
    <dgm:cxn modelId="{73D9EEE5-4577-4C4C-95A2-8D2D861087A2}" type="presParOf" srcId="{29FAA94B-9BD1-4D8E-A676-5087AA56C7B9}" destId="{C4DAE0B1-D285-40E4-A32E-22DAB873FA8D}" srcOrd="0" destOrd="0" presId="urn:microsoft.com/office/officeart/2005/8/layout/default"/>
    <dgm:cxn modelId="{8516A4CE-81C9-4004-9804-794140B1C277}" type="presParOf" srcId="{29FAA94B-9BD1-4D8E-A676-5087AA56C7B9}" destId="{78E81CA3-F2B5-4718-A776-1E20DBFBBB9B}" srcOrd="1" destOrd="0" presId="urn:microsoft.com/office/officeart/2005/8/layout/default"/>
    <dgm:cxn modelId="{5746A838-C5C5-48CA-98BA-B75F4FABF149}" type="presParOf" srcId="{29FAA94B-9BD1-4D8E-A676-5087AA56C7B9}" destId="{666703CC-500F-4314-903E-3ED2049283D1}" srcOrd="2" destOrd="0" presId="urn:microsoft.com/office/officeart/2005/8/layout/default"/>
    <dgm:cxn modelId="{D74FFF7B-BA01-422A-985C-3BFAA82E0A9C}" type="presParOf" srcId="{29FAA94B-9BD1-4D8E-A676-5087AA56C7B9}" destId="{75D69242-E6DA-4B5C-A0F5-BCE1B5F85DA4}" srcOrd="3" destOrd="0" presId="urn:microsoft.com/office/officeart/2005/8/layout/default"/>
    <dgm:cxn modelId="{4E95EEAD-BE0F-474E-999C-8D88D1C80D7F}" type="presParOf" srcId="{29FAA94B-9BD1-4D8E-A676-5087AA56C7B9}" destId="{18A7CEEE-71DD-4CC0-A849-F91C7EAD159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DAE0B1-D285-40E4-A32E-22DAB873FA8D}">
      <dsp:nvSpPr>
        <dsp:cNvPr id="0" name=""/>
        <dsp:cNvSpPr/>
      </dsp:nvSpPr>
      <dsp:spPr>
        <a:xfrm>
          <a:off x="832114" y="2145"/>
          <a:ext cx="2902186" cy="174131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 dirty="0" smtClean="0"/>
            <a:t>Partilha das despesas pelas entidades;</a:t>
          </a:r>
          <a:endParaRPr lang="pt-PT" sz="2300" kern="1200" dirty="0"/>
        </a:p>
      </dsp:txBody>
      <dsp:txXfrm>
        <a:off x="832114" y="2145"/>
        <a:ext cx="2902186" cy="1741311"/>
      </dsp:txXfrm>
    </dsp:sp>
    <dsp:sp modelId="{666703CC-500F-4314-903E-3ED2049283D1}">
      <dsp:nvSpPr>
        <dsp:cNvPr id="0" name=""/>
        <dsp:cNvSpPr/>
      </dsp:nvSpPr>
      <dsp:spPr>
        <a:xfrm>
          <a:off x="3953706" y="0"/>
          <a:ext cx="3502967" cy="1741311"/>
        </a:xfrm>
        <a:prstGeom prst="rect">
          <a:avLst/>
        </a:prstGeom>
        <a:solidFill>
          <a:schemeClr val="accent3">
            <a:hueOff val="-716701"/>
            <a:satOff val="590"/>
            <a:lumOff val="-49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 dirty="0" smtClean="0"/>
            <a:t>Investimento menor           </a:t>
          </a:r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300" kern="1200" dirty="0" smtClean="0"/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 dirty="0" smtClean="0"/>
            <a:t>Menor financiamento;</a:t>
          </a:r>
          <a:endParaRPr lang="pt-PT" sz="2300" kern="1200" dirty="0"/>
        </a:p>
      </dsp:txBody>
      <dsp:txXfrm>
        <a:off x="3953706" y="0"/>
        <a:ext cx="3502967" cy="1741311"/>
      </dsp:txXfrm>
    </dsp:sp>
    <dsp:sp modelId="{18A7CEEE-71DD-4CC0-A849-F91C7EAD159D}">
      <dsp:nvSpPr>
        <dsp:cNvPr id="0" name=""/>
        <dsp:cNvSpPr/>
      </dsp:nvSpPr>
      <dsp:spPr>
        <a:xfrm>
          <a:off x="2728707" y="2033675"/>
          <a:ext cx="2902186" cy="1741311"/>
        </a:xfrm>
        <a:prstGeom prst="rect">
          <a:avLst/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300" kern="1200" smtClean="0"/>
            <a:t>Acesso a um conjunto de capitais mais adequados                   ao financiamento;</a:t>
          </a:r>
          <a:endParaRPr lang="pt-PT" sz="2300" kern="1200"/>
        </a:p>
      </dsp:txBody>
      <dsp:txXfrm>
        <a:off x="2728707" y="2033675"/>
        <a:ext cx="2902186" cy="1741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50397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12118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2973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42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407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50129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 smtClean="0"/>
              <a:t>‹nº›</a:t>
            </a:fld>
            <a:endParaRPr lang="pt-P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868523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169588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 smtClean="0"/>
              <a:t>‹nº›</a:t>
            </a:fld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436023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715523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5261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923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304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579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851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085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682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128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813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691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424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05345" y="623455"/>
            <a:ext cx="943494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 smtClean="0">
                <a:latin typeface="+mj-lt"/>
              </a:rPr>
              <a:t>Instituto Superior de Economia e Gestão – Universidade de Lisboa</a:t>
            </a:r>
          </a:p>
          <a:p>
            <a:pPr algn="ctr"/>
            <a:endParaRPr lang="pt-PT" sz="2000" dirty="0" smtClean="0">
              <a:latin typeface="+mj-lt"/>
            </a:endParaRPr>
          </a:p>
          <a:p>
            <a:pPr algn="ctr"/>
            <a:r>
              <a:rPr lang="pt-PT" sz="2000" dirty="0" smtClean="0">
                <a:latin typeface="+mj-lt"/>
              </a:rPr>
              <a:t>Mestrado em Ciências Empresariais </a:t>
            </a:r>
          </a:p>
          <a:p>
            <a:pPr algn="ctr"/>
            <a:endParaRPr lang="pt-PT" sz="2000" dirty="0">
              <a:latin typeface="+mj-lt"/>
            </a:endParaRPr>
          </a:p>
          <a:p>
            <a:pPr algn="ctr"/>
            <a:r>
              <a:rPr lang="pt-PT" sz="2000" dirty="0" smtClean="0">
                <a:latin typeface="+mj-lt"/>
              </a:rPr>
              <a:t>Casos em Gestão Estratégica – Professora Carla Curado</a:t>
            </a:r>
          </a:p>
          <a:p>
            <a:endParaRPr lang="pt-PT" sz="1600" dirty="0">
              <a:latin typeface="+mj-lt"/>
            </a:endParaRPr>
          </a:p>
          <a:p>
            <a:endParaRPr lang="pt-PT" dirty="0">
              <a:latin typeface="+mj-lt"/>
            </a:endParaRPr>
          </a:p>
        </p:txBody>
      </p:sp>
      <p:sp>
        <p:nvSpPr>
          <p:cNvPr id="3" name="Shape 80"/>
          <p:cNvSpPr txBox="1">
            <a:spLocks/>
          </p:cNvSpPr>
          <p:nvPr/>
        </p:nvSpPr>
        <p:spPr>
          <a:xfrm>
            <a:off x="232229" y="2564707"/>
            <a:ext cx="11127340" cy="16463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t-PT" sz="6600" dirty="0" smtClean="0">
                <a:ea typeface="Calibri"/>
                <a:cs typeface="Calibri"/>
                <a:sym typeface="Calibri"/>
              </a:rPr>
              <a:t>Estratégias de Cooperação</a:t>
            </a:r>
            <a:endParaRPr lang="pt-PT" sz="6600" dirty="0">
              <a:ea typeface="Calibri"/>
              <a:cs typeface="Calibri"/>
              <a:sym typeface="Calibri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51" y="623455"/>
            <a:ext cx="1152244" cy="104860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008662" y="5070433"/>
            <a:ext cx="3574473" cy="959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000" dirty="0">
                <a:latin typeface="+mj-lt"/>
              </a:rPr>
              <a:t>Leonor Seia </a:t>
            </a:r>
            <a:r>
              <a:rPr lang="pt-PT" sz="2000" dirty="0" smtClean="0">
                <a:latin typeface="+mj-lt"/>
              </a:rPr>
              <a:t>n.º 44643</a:t>
            </a:r>
          </a:p>
          <a:p>
            <a:pPr algn="ctr">
              <a:lnSpc>
                <a:spcPct val="150000"/>
              </a:lnSpc>
            </a:pPr>
            <a:r>
              <a:rPr lang="pt-PT" sz="2000" dirty="0" smtClean="0">
                <a:latin typeface="+mj-lt"/>
              </a:rPr>
              <a:t>Ana Paulo n.º44540</a:t>
            </a:r>
            <a:endParaRPr lang="pt-PT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6235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Benefícios da cooperação empresarial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PT" sz="3600" dirty="0" smtClean="0"/>
              <a:t>Vantagens Operacionais</a:t>
            </a:r>
          </a:p>
          <a:p>
            <a:endParaRPr lang="pt-PT" sz="3600" dirty="0"/>
          </a:p>
          <a:p>
            <a:pPr marL="0" indent="0">
              <a:buNone/>
            </a:pPr>
            <a:endParaRPr lang="pt-PT" sz="3600" dirty="0" smtClean="0"/>
          </a:p>
          <a:p>
            <a:r>
              <a:rPr lang="pt-PT" sz="3600" dirty="0" smtClean="0"/>
              <a:t>Vantagens Estratégicas</a:t>
            </a: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32468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77334" y="238807"/>
            <a:ext cx="8596668" cy="132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PT" dirty="0"/>
              <a:t>Vantagens Operacionais</a:t>
            </a:r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321272"/>
              </p:ext>
            </p:extLst>
          </p:nvPr>
        </p:nvGraphicFramePr>
        <p:xfrm>
          <a:off x="1683657" y="2235201"/>
          <a:ext cx="8359602" cy="3777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Conexão reta unidirecional 2"/>
          <p:cNvCxnSpPr/>
          <p:nvPr/>
        </p:nvCxnSpPr>
        <p:spPr>
          <a:xfrm>
            <a:off x="3497460" y="2919753"/>
            <a:ext cx="5186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555609" y="1507262"/>
            <a:ext cx="712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9700" lvl="0">
              <a:buClr>
                <a:schemeClr val="dk1"/>
              </a:buClr>
              <a:buSzPct val="100000"/>
            </a:pPr>
            <a:r>
              <a:rPr lang="pt-PT" sz="2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 Menos </a:t>
            </a:r>
            <a:r>
              <a:rPr lang="pt-PT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 melhores meios de financiamento</a:t>
            </a:r>
          </a:p>
        </p:txBody>
      </p:sp>
      <p:sp>
        <p:nvSpPr>
          <p:cNvPr id="5" name="Seta para baixo 4"/>
          <p:cNvSpPr/>
          <p:nvPr/>
        </p:nvSpPr>
        <p:spPr>
          <a:xfrm>
            <a:off x="7200769" y="2854327"/>
            <a:ext cx="464457" cy="522514"/>
          </a:xfrm>
          <a:prstGeom prst="down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Vantagens Operacionais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idx="1"/>
          </p:nvPr>
        </p:nvSpPr>
        <p:spPr>
          <a:xfrm>
            <a:off x="581088" y="2407332"/>
            <a:ext cx="8596668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PT" dirty="0" smtClean="0"/>
              <a:t>Economias de Escala (Maior volume de produção, e assim, reduções nos custos unitários);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Sinergias (Utilização de recursos anteriormente subaproveitados);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Economias de Experiência ( Troca de experiência e conhecimentos podem resultar na redução dos custos unitários</a:t>
            </a:r>
            <a:r>
              <a:rPr lang="pt-PT" dirty="0" smtClean="0"/>
              <a:t>).</a:t>
            </a:r>
            <a:endParaRPr lang="pt-PT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81088" y="1583829"/>
            <a:ext cx="712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9700" lvl="0">
              <a:buClr>
                <a:schemeClr val="dk1"/>
              </a:buClr>
              <a:buSzPct val="100000"/>
            </a:pPr>
            <a:r>
              <a:rPr lang="pt-PT" sz="2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 </a:t>
            </a:r>
            <a:r>
              <a:rPr lang="pt-PT" sz="2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Redução </a:t>
            </a:r>
            <a:r>
              <a:rPr lang="pt-PT" sz="2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 Custos</a:t>
            </a:r>
            <a:endParaRPr lang="pt-PT" sz="2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1476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Vantagens Operacionais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48305" y="2712131"/>
            <a:ext cx="8596668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PT" dirty="0" smtClean="0"/>
              <a:t>Implementação de novos métodos de gestão consequentes da partilha de experiência e </a:t>
            </a:r>
            <a:r>
              <a:rPr lang="pt-PT" dirty="0" smtClean="0"/>
              <a:t>conhecimento.</a:t>
            </a:r>
            <a:endParaRPr lang="pt-PT" dirty="0" smtClean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540145" y="1597477"/>
            <a:ext cx="712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9700" lvl="0">
              <a:buClr>
                <a:schemeClr val="dk1"/>
              </a:buClr>
              <a:buSzPct val="100000"/>
            </a:pPr>
            <a:r>
              <a:rPr lang="pt-PT" sz="2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 Novos </a:t>
            </a:r>
            <a:r>
              <a:rPr lang="pt-PT" sz="2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métodos de gestão</a:t>
            </a:r>
          </a:p>
        </p:txBody>
      </p:sp>
    </p:spTree>
    <p:extLst>
      <p:ext uri="{BB962C8B-B14F-4D97-AF65-F5344CB8AC3E}">
        <p14:creationId xmlns:p14="http://schemas.microsoft.com/office/powerpoint/2010/main" val="1665979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Vantagens Operacionais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77334" y="2392817"/>
            <a:ext cx="8596668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PT" dirty="0" smtClean="0"/>
              <a:t>Aspetos </a:t>
            </a:r>
            <a:r>
              <a:rPr lang="pt-PT" dirty="0" smtClean="0"/>
              <a:t>mencionados anteriormente fazem com que a cooperação entre empresas possa ser uma opção menos arriscada;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Redução de riscos através de cooperação entre empresas de nacionalidades </a:t>
            </a:r>
            <a:r>
              <a:rPr lang="pt-PT" dirty="0" smtClean="0"/>
              <a:t>diferentes</a:t>
            </a:r>
            <a:r>
              <a:rPr lang="pt-PT" dirty="0"/>
              <a:t>.</a:t>
            </a:r>
            <a:r>
              <a:rPr lang="pt-PT" dirty="0" smtClean="0"/>
              <a:t>                            </a:t>
            </a:r>
            <a:endParaRPr lang="pt-PT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540145" y="1591265"/>
            <a:ext cx="712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9700" lvl="0">
              <a:buClr>
                <a:schemeClr val="dk1"/>
              </a:buClr>
              <a:buSzPct val="100000"/>
            </a:pPr>
            <a:r>
              <a:rPr lang="pt-PT" sz="2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 Redução </a:t>
            </a:r>
            <a:r>
              <a:rPr lang="pt-PT" sz="2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 Risco</a:t>
            </a:r>
          </a:p>
        </p:txBody>
      </p:sp>
    </p:spTree>
    <p:extLst>
      <p:ext uri="{BB962C8B-B14F-4D97-AF65-F5344CB8AC3E}">
        <p14:creationId xmlns:p14="http://schemas.microsoft.com/office/powerpoint/2010/main" val="673659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pt-PT" sz="4400" dirty="0"/>
              <a:t>Vantagens Estratégicas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" name="Marcador de Posição de Conteúdo 2"/>
          <p:cNvSpPr>
            <a:spLocks noGrp="1"/>
          </p:cNvSpPr>
          <p:nvPr>
            <p:ph idx="1"/>
          </p:nvPr>
        </p:nvSpPr>
        <p:spPr>
          <a:xfrm>
            <a:off x="648305" y="2596017"/>
            <a:ext cx="8596668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PT" dirty="0" smtClean="0"/>
              <a:t>Reforço da quota de mercado;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Penetração em novos segmentos de </a:t>
            </a:r>
            <a:r>
              <a:rPr lang="pt-PT" dirty="0" smtClean="0"/>
              <a:t>mercado;</a:t>
            </a:r>
            <a:endParaRPr lang="pt-PT" dirty="0" smtClean="0"/>
          </a:p>
          <a:p>
            <a:pPr>
              <a:lnSpc>
                <a:spcPct val="150000"/>
              </a:lnSpc>
            </a:pPr>
            <a:r>
              <a:rPr lang="pt-PT" dirty="0" smtClean="0"/>
              <a:t>Esforço conjunto de </a:t>
            </a:r>
            <a:r>
              <a:rPr lang="pt-PT" dirty="0" smtClean="0"/>
              <a:t>I&amp;D;</a:t>
            </a:r>
            <a:endParaRPr lang="pt-PT" dirty="0" smtClean="0"/>
          </a:p>
          <a:p>
            <a:pPr>
              <a:lnSpc>
                <a:spcPct val="150000"/>
              </a:lnSpc>
            </a:pPr>
            <a:r>
              <a:rPr lang="pt-PT" dirty="0" smtClean="0"/>
              <a:t>Vantagens competitivas tanto a nível de diferenciação, redução de custos ou rapidez de </a:t>
            </a:r>
            <a:r>
              <a:rPr lang="pt-PT" dirty="0" smtClean="0"/>
              <a:t>actuação.</a:t>
            </a:r>
            <a:endParaRPr lang="pt-PT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32191" y="1699567"/>
            <a:ext cx="712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9700" lvl="0">
              <a:buClr>
                <a:schemeClr val="dk1"/>
              </a:buClr>
              <a:buSzPct val="100000"/>
            </a:pPr>
            <a:r>
              <a:rPr lang="pt-PT" sz="2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 Reforço </a:t>
            </a:r>
            <a:r>
              <a:rPr lang="pt-PT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das vantagens competitivas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28"/>
          <p:cNvSpPr txBox="1">
            <a:spLocks/>
          </p:cNvSpPr>
          <p:nvPr/>
        </p:nvSpPr>
        <p:spPr>
          <a:xfrm>
            <a:off x="800705" y="563265"/>
            <a:ext cx="8596668" cy="1320800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</a:pPr>
            <a:r>
              <a:rPr lang="pt-PT" sz="4400" dirty="0" smtClean="0"/>
              <a:t>Vantagens Estratégicas</a:t>
            </a:r>
          </a:p>
          <a:p>
            <a:pPr>
              <a:spcBef>
                <a:spcPts val="0"/>
              </a:spcBef>
            </a:pP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677333" y="1682261"/>
            <a:ext cx="8031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9700" lvl="0">
              <a:buClr>
                <a:schemeClr val="dk1"/>
              </a:buClr>
              <a:buSzPct val="100000"/>
            </a:pPr>
            <a:r>
              <a:rPr lang="pt-PT" sz="2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 Atuação </a:t>
            </a:r>
            <a:r>
              <a:rPr lang="pt-PT" sz="2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sobre o nível de concorrência do sector</a:t>
            </a:r>
            <a:endParaRPr lang="pt-PT" sz="2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Marcador de Posição de Conteúdo 2"/>
          <p:cNvSpPr>
            <a:spLocks noGrp="1"/>
          </p:cNvSpPr>
          <p:nvPr>
            <p:ph idx="1"/>
          </p:nvPr>
        </p:nvSpPr>
        <p:spPr>
          <a:xfrm>
            <a:off x="677333" y="2813732"/>
            <a:ext cx="8596668" cy="183083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PT" dirty="0" smtClean="0"/>
              <a:t>Modo </a:t>
            </a:r>
            <a:r>
              <a:rPr lang="pt-PT" dirty="0"/>
              <a:t>de influenciar a estrutura e nível concorrencial dentro do sector condicionando, a prazo, a sua rentabilidade média.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85441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819" y="478971"/>
            <a:ext cx="8596668" cy="1320800"/>
          </a:xfrm>
        </p:spPr>
        <p:txBody>
          <a:bodyPr/>
          <a:lstStyle/>
          <a:p>
            <a:r>
              <a:rPr lang="pt-PT" dirty="0" smtClean="0"/>
              <a:t>Estratégias de Cooperação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62820" y="2061030"/>
            <a:ext cx="9700380" cy="290285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b="1" dirty="0" smtClean="0"/>
              <a:t>Processo de globalização</a:t>
            </a:r>
            <a:r>
              <a:rPr lang="pt-PT" dirty="0" smtClean="0"/>
              <a:t>:</a:t>
            </a:r>
            <a:endParaRPr lang="pt-PT" dirty="0" smtClean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pt-PT" dirty="0" smtClean="0"/>
              <a:t>Produção mundial aumentou </a:t>
            </a:r>
            <a:r>
              <a:rPr lang="pt-PT" dirty="0"/>
              <a:t>6</a:t>
            </a:r>
            <a:r>
              <a:rPr lang="pt-PT" dirty="0" smtClean="0"/>
              <a:t> vezes;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pt-PT" dirty="0" smtClean="0"/>
              <a:t>Comércio internacional aumentou 50 vezes;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pt-PT" dirty="0" smtClean="0"/>
              <a:t>Movimentos internacionais de capitais aumentaram 27 </a:t>
            </a:r>
            <a:r>
              <a:rPr lang="pt-PT" dirty="0" smtClean="0"/>
              <a:t>vezes.</a:t>
            </a:r>
            <a:endParaRPr lang="pt-PT" dirty="0" smtClean="0"/>
          </a:p>
          <a:p>
            <a:pPr marL="0" indent="0">
              <a:buNone/>
            </a:pPr>
            <a:endParaRPr lang="pt-PT" sz="2000" dirty="0" smtClean="0"/>
          </a:p>
          <a:p>
            <a:pPr>
              <a:buFont typeface="+mj-lt"/>
              <a:buAutoNum type="arabicPeriod"/>
            </a:pPr>
            <a:endParaRPr lang="pt-PT" dirty="0" smtClean="0"/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800172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62819" y="478971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smtClean="0"/>
              <a:t>Estratégias de Cooperação</a:t>
            </a:r>
            <a:endParaRPr lang="pt-PT" dirty="0"/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662819" y="2068286"/>
            <a:ext cx="9700380" cy="33745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PT" dirty="0" smtClean="0"/>
              <a:t>PME’s com reduzida dimensão e fraca competitividade comparadas com grandes empresas;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Competição global e mudança tecnológica favorecem organizações rápidas, ligeiras e flexíveis;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Iniciativas com base na cooperação actuam como </a:t>
            </a:r>
            <a:r>
              <a:rPr lang="pt-PT" b="1" dirty="0" smtClean="0"/>
              <a:t>alavancas de promoção e reforço de competitividade;</a:t>
            </a:r>
          </a:p>
          <a:p>
            <a:pPr marL="0" indent="0">
              <a:buFont typeface="Wingdings 3" charset="2"/>
              <a:buNone/>
            </a:pPr>
            <a:endParaRPr lang="pt-PT" sz="2000" dirty="0" smtClean="0"/>
          </a:p>
          <a:p>
            <a:pPr>
              <a:buFont typeface="+mj-lt"/>
              <a:buAutoNum type="arabicPeriod"/>
            </a:pPr>
            <a:endParaRPr lang="pt-PT" dirty="0" smtClean="0"/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003603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8021" y="493485"/>
            <a:ext cx="10411579" cy="1320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dirty="0" smtClean="0"/>
              <a:t>Cooperação de empresas em estratégias de internacionalização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62819" y="2436361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dirty="0" smtClean="0"/>
              <a:t>Situação intermédia entre </a:t>
            </a:r>
            <a:r>
              <a:rPr lang="pt-PT" dirty="0" err="1" smtClean="0"/>
              <a:t>actuação</a:t>
            </a:r>
            <a:r>
              <a:rPr lang="pt-PT" dirty="0" smtClean="0"/>
              <a:t> isolada e criação de subsidiárias;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Licença de Exploração;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Franchising;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Subcontratação;</a:t>
            </a:r>
          </a:p>
          <a:p>
            <a:pPr>
              <a:lnSpc>
                <a:spcPct val="150000"/>
              </a:lnSpc>
            </a:pPr>
            <a:r>
              <a:rPr lang="pt-PT" dirty="0" err="1" smtClean="0"/>
              <a:t>Joint</a:t>
            </a:r>
            <a:r>
              <a:rPr lang="pt-PT" dirty="0" smtClean="0"/>
              <a:t> Venture;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Consórcio.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331271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8305" y="798286"/>
            <a:ext cx="8596668" cy="1320800"/>
          </a:xfrm>
        </p:spPr>
        <p:txBody>
          <a:bodyPr/>
          <a:lstStyle/>
          <a:p>
            <a:r>
              <a:rPr lang="pt-PT" dirty="0" smtClean="0"/>
              <a:t>Licença de Exploração</a:t>
            </a:r>
            <a:br>
              <a:rPr lang="pt-PT" dirty="0" smtClean="0"/>
            </a:br>
            <a:r>
              <a:rPr lang="pt-PT" dirty="0"/>
              <a:t>	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PT" dirty="0" smtClean="0"/>
              <a:t>Exploração de patentes e marcas;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Uma das formas de cooperação tecnológica mais utilizadas;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Aquisição de direitos de exploração de produtos/serviços a troco de royalties;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Evita o investimento de </a:t>
            </a:r>
            <a:r>
              <a:rPr lang="pt-PT" dirty="0" smtClean="0"/>
              <a:t>prospeção </a:t>
            </a:r>
            <a:r>
              <a:rPr lang="pt-PT" dirty="0" smtClean="0"/>
              <a:t>(Licenciador);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Rápido acesso a tecnologias, produtos ou marcas já existentes</a:t>
            </a:r>
            <a:r>
              <a:rPr lang="pt-PT" dirty="0"/>
              <a:t> </a:t>
            </a:r>
            <a:r>
              <a:rPr lang="pt-PT" dirty="0" smtClean="0"/>
              <a:t>(Concessionário</a:t>
            </a:r>
            <a:r>
              <a:rPr lang="pt-PT" dirty="0" smtClean="0"/>
              <a:t>).</a:t>
            </a:r>
            <a:endParaRPr lang="pt-PT" dirty="0" smtClean="0"/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166995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725714"/>
            <a:ext cx="8596668" cy="1320800"/>
          </a:xfrm>
        </p:spPr>
        <p:txBody>
          <a:bodyPr/>
          <a:lstStyle/>
          <a:p>
            <a:r>
              <a:rPr lang="pt-PT" dirty="0" smtClean="0"/>
              <a:t>Subcontratação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77333" y="2160589"/>
            <a:ext cx="9221409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dirty="0" smtClean="0"/>
              <a:t>Execução de uma parte da produção/serviços por outra empresa;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Empresa pode especializar-se nas funções onde tem vantagem competitiva;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Subcontrata as que tem menos </a:t>
            </a:r>
            <a:r>
              <a:rPr lang="pt-PT" dirty="0" smtClean="0"/>
              <a:t>aptidões.</a:t>
            </a:r>
            <a:endParaRPr lang="pt-PT" dirty="0" smtClean="0"/>
          </a:p>
          <a:p>
            <a:pPr>
              <a:lnSpc>
                <a:spcPct val="150000"/>
              </a:lnSpc>
            </a:pPr>
            <a:endParaRPr lang="pt-PT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t-PT" dirty="0" smtClean="0"/>
              <a:t>“</a:t>
            </a:r>
            <a:r>
              <a:rPr lang="pt-PT" i="1" dirty="0" smtClean="0"/>
              <a:t>Uma forma de desintegração vertical através da qual as unidades económicas se especializam em determinadas funções da cadeia de valor, provavelmente aquelas em que possuem mais vantagens competitivas”  Powell (1990)</a:t>
            </a:r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52039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Joint</a:t>
            </a:r>
            <a:r>
              <a:rPr lang="pt-PT" dirty="0" smtClean="0"/>
              <a:t> Venture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77334" y="1944915"/>
            <a:ext cx="8596668" cy="40964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PT" dirty="0" smtClean="0"/>
              <a:t>União de várias empresas existentes com o </a:t>
            </a:r>
            <a:r>
              <a:rPr lang="pt-PT" dirty="0" err="1" smtClean="0"/>
              <a:t>objectivo</a:t>
            </a:r>
            <a:r>
              <a:rPr lang="pt-PT" dirty="0" smtClean="0"/>
              <a:t> de realizar uma </a:t>
            </a:r>
            <a:r>
              <a:rPr lang="pt-PT" dirty="0" err="1" smtClean="0"/>
              <a:t>actividade</a:t>
            </a:r>
            <a:r>
              <a:rPr lang="pt-PT" dirty="0" smtClean="0"/>
              <a:t> económica comum;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Independência jurídica;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Forma de partilhar riscos e despesas;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Utilizada por razões estratégicas e competitivas;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Penetração em novos mercados;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Aquisição de novas </a:t>
            </a:r>
            <a:r>
              <a:rPr lang="pt-PT" dirty="0" smtClean="0"/>
              <a:t>tecnologias.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35886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Franchising	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PT" dirty="0" smtClean="0"/>
              <a:t>Direito de explorar sob certas condições um produto/marca/tecnologia;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Inclui também know-how e assistência na gestão;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Empresa franchisada tem de cumprir obrigações;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Penetração rápida no </a:t>
            </a:r>
            <a:r>
              <a:rPr lang="pt-PT" dirty="0" smtClean="0"/>
              <a:t>mercado.</a:t>
            </a:r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09499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Cooperação Informal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91848" y="1899332"/>
            <a:ext cx="8989180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PT" dirty="0" smtClean="0"/>
              <a:t>Cooperação não se resume a colaboração formal;</a:t>
            </a:r>
          </a:p>
          <a:p>
            <a:pPr lvl="0">
              <a:lnSpc>
                <a:spcPct val="150000"/>
              </a:lnSpc>
            </a:pPr>
            <a:r>
              <a:rPr lang="pt-PT" dirty="0">
                <a:sym typeface="Calibri"/>
              </a:rPr>
              <a:t>As empresas não são entidades isoladas e independentes</a:t>
            </a:r>
            <a:r>
              <a:rPr lang="pt-PT" dirty="0" smtClean="0">
                <a:sym typeface="Calibri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t-PT" dirty="0">
                <a:sym typeface="Calibri"/>
              </a:rPr>
              <a:t>Redes de relacionamento vão sendo criadas ao longo do tempo;</a:t>
            </a:r>
          </a:p>
          <a:p>
            <a:pPr lvl="0">
              <a:lnSpc>
                <a:spcPct val="150000"/>
              </a:lnSpc>
            </a:pPr>
            <a:r>
              <a:rPr lang="pt-PT" dirty="0">
                <a:sym typeface="Calibri"/>
              </a:rPr>
              <a:t>Vão sendo criados laços de confiança entre organizações, dando origem a cooperação sem existência de contratos;</a:t>
            </a:r>
          </a:p>
          <a:p>
            <a:pPr>
              <a:lnSpc>
                <a:spcPct val="150000"/>
              </a:lnSpc>
            </a:pPr>
            <a:r>
              <a:rPr lang="pt-PT" dirty="0">
                <a:sym typeface="Calibri"/>
              </a:rPr>
              <a:t>Sem confiança os acordos serão sempre limitados</a:t>
            </a:r>
            <a:r>
              <a:rPr lang="pt-PT" dirty="0" smtClean="0">
                <a:sym typeface="Calibri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sym typeface="Calibri"/>
              </a:rPr>
              <a:t>Necessidade de objectivos mutuamente </a:t>
            </a:r>
            <a:r>
              <a:rPr lang="pt-PT" dirty="0" smtClean="0">
                <a:sym typeface="Calibri"/>
              </a:rPr>
              <a:t>aceites.</a:t>
            </a:r>
            <a:endParaRPr lang="pt-PT" dirty="0">
              <a:sym typeface="Calibri"/>
            </a:endParaRPr>
          </a:p>
          <a:p>
            <a:pPr lvl="0"/>
            <a:endParaRPr lang="pt-PT" dirty="0">
              <a:sym typeface="Calibri"/>
            </a:endParaRPr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27556874"/>
      </p:ext>
    </p:extLst>
  </p:cSld>
  <p:clrMapOvr>
    <a:masterClrMapping/>
  </p:clrMapOvr>
</p:sld>
</file>

<file path=ppt/theme/theme1.xml><?xml version="1.0" encoding="utf-8"?>
<a:theme xmlns:a="http://schemas.openxmlformats.org/drawingml/2006/main" name="Aspeto">
  <a:themeElements>
    <a:clrScheme name="Aspet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Aspet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</TotalTime>
  <Words>604</Words>
  <Application>Microsoft Office PowerPoint</Application>
  <PresentationFormat>Personalizar</PresentationFormat>
  <Paragraphs>91</Paragraphs>
  <Slides>16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Aspeto</vt:lpstr>
      <vt:lpstr>Apresentação do PowerPoint</vt:lpstr>
      <vt:lpstr>Estratégias de Cooperação</vt:lpstr>
      <vt:lpstr>Apresentação do PowerPoint</vt:lpstr>
      <vt:lpstr>Cooperação de empresas em estratégias de internacionalização</vt:lpstr>
      <vt:lpstr>Licença de Exploração  </vt:lpstr>
      <vt:lpstr>Subcontratação</vt:lpstr>
      <vt:lpstr>Joint Venture</vt:lpstr>
      <vt:lpstr>Franchising </vt:lpstr>
      <vt:lpstr>Cooperação Informal</vt:lpstr>
      <vt:lpstr>Benefícios da cooperação empresarial</vt:lpstr>
      <vt:lpstr>Vantagens Operacionais</vt:lpstr>
      <vt:lpstr>Vantagens Operacionais</vt:lpstr>
      <vt:lpstr>Vantagens Operacionais</vt:lpstr>
      <vt:lpstr>Vantagens Operacionais</vt:lpstr>
      <vt:lpstr>Vantagens Estratégicas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Estratégias de Cooperação</dc:title>
  <dc:creator>Filipa</dc:creator>
  <cp:lastModifiedBy>Filipa</cp:lastModifiedBy>
  <cp:revision>21</cp:revision>
  <dcterms:modified xsi:type="dcterms:W3CDTF">2015-04-15T23:40:27Z</dcterms:modified>
</cp:coreProperties>
</file>